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4" r:id="rId4"/>
    <p:sldId id="257" r:id="rId5"/>
    <p:sldId id="279" r:id="rId6"/>
    <p:sldId id="273" r:id="rId7"/>
    <p:sldId id="270" r:id="rId8"/>
    <p:sldId id="276" r:id="rId9"/>
    <p:sldId id="277" r:id="rId10"/>
    <p:sldId id="278" r:id="rId11"/>
    <p:sldId id="274" r:id="rId12"/>
    <p:sldId id="265" r:id="rId13"/>
    <p:sldId id="258" r:id="rId14"/>
    <p:sldId id="275" r:id="rId15"/>
    <p:sldId id="263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llTvxMRJsH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(SabWap.CoM)_How-can-Strategic-Human-Resource-Management-SHRM-help-in-modern-organisational-growth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193" y="762000"/>
            <a:ext cx="7772400" cy="1470025"/>
          </a:xfrm>
        </p:spPr>
        <p:txBody>
          <a:bodyPr/>
          <a:lstStyle/>
          <a:p>
            <a:r>
              <a:rPr lang="en-US" dirty="0" smtClean="0"/>
              <a:t>Strategic Human Resource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993" y="2286000"/>
            <a:ext cx="6400800" cy="1752600"/>
          </a:xfrm>
        </p:spPr>
        <p:txBody>
          <a:bodyPr/>
          <a:lstStyle/>
          <a:p>
            <a:r>
              <a:rPr lang="en-US" dirty="0" smtClean="0"/>
              <a:t>Lecture II</a:t>
            </a:r>
            <a:endParaRPr lang="en-US" dirty="0"/>
          </a:p>
        </p:txBody>
      </p:sp>
      <p:pic>
        <p:nvPicPr>
          <p:cNvPr id="6146" name="Picture 2" descr="https://shrm-res.cloudinary.com/image/upload/c_crop,h_2184,w_5100,x_0,y_0/w_auto:100,w_2100,h_900,q_auto,f_auto/v1/Magazine/HR_Final_Column_for_web_2_dsn8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2895600"/>
            <a:ext cx="9282387" cy="397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0"/>
            <a:ext cx="5486400" cy="689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28" y="4095750"/>
            <a:ext cx="330512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0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850" y="304800"/>
            <a:ext cx="3333750" cy="51435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495800"/>
            <a:ext cx="44958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  <a:t>Manager</a:t>
            </a:r>
            <a:b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Horizontal Integration in HR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791200" cy="487679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The human resource department works hard to maintain corporate partnership with individual managers</a:t>
            </a:r>
          </a:p>
          <a:p>
            <a:pPr algn="just"/>
            <a:r>
              <a:rPr lang="en-US" dirty="0" smtClean="0"/>
              <a:t>The human resource department regularly checks with other departments to identify organizational training needs</a:t>
            </a:r>
          </a:p>
          <a:p>
            <a:pPr algn="just"/>
            <a:r>
              <a:rPr lang="en-US" dirty="0" smtClean="0"/>
              <a:t>The human resource department supports departmental managers in carrying out critical human resource management functions as part of their core functions and activities.</a:t>
            </a:r>
            <a:endParaRPr lang="en-US" dirty="0"/>
          </a:p>
        </p:txBody>
      </p:sp>
      <p:pic>
        <p:nvPicPr>
          <p:cNvPr id="4098" name="Picture 2" descr="http://www.superiormanagementtraining.com/wp-content/uploads/2011/03/bao-team1-300x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752600"/>
            <a:ext cx="28575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wisegeek.com/four-job-candid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362200"/>
            <a:ext cx="5094768" cy="3067051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pPr algn="ctr"/>
            <a:r>
              <a:rPr lang="en-US" sz="2900" dirty="0"/>
              <a:t>Andrew McLean from the </a:t>
            </a:r>
            <a:r>
              <a:rPr lang="en-US" sz="2900" dirty="0" smtClean="0"/>
              <a:t>Harvard </a:t>
            </a:r>
            <a:r>
              <a:rPr lang="en-US" sz="2900" dirty="0"/>
              <a:t>Business </a:t>
            </a:r>
            <a:r>
              <a:rPr lang="en-US" sz="2900" dirty="0" smtClean="0"/>
              <a:t>School</a:t>
            </a:r>
            <a:br>
              <a:rPr lang="en-US" sz="2900" dirty="0" smtClean="0"/>
            </a:br>
            <a:r>
              <a:rPr lang="en-US" sz="2400" dirty="0" smtClean="0"/>
              <a:t>Possible Strategic Role Accepted by HR</a:t>
            </a:r>
            <a:endParaRPr lang="en-US" sz="29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1143000"/>
            <a:ext cx="7888761" cy="5407481"/>
            <a:chOff x="1524000" y="2071688"/>
            <a:chExt cx="5627075" cy="442384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667000" y="4038600"/>
              <a:ext cx="381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4495800" y="2590800"/>
              <a:ext cx="0" cy="3200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698147" y="2071688"/>
              <a:ext cx="1739837" cy="302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Future / Strategic Focus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597875" cy="528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People</a:t>
              </a:r>
            </a:p>
            <a:p>
              <a:pPr algn="ctr"/>
              <a:r>
                <a:rPr lang="en-US" b="1" dirty="0"/>
                <a:t>(soft)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344702" y="6193383"/>
              <a:ext cx="2273543" cy="302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Day-to-Day / Operational Focus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24000" y="3702050"/>
              <a:ext cx="645396" cy="528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Process</a:t>
              </a:r>
            </a:p>
            <a:p>
              <a:pPr algn="ctr"/>
              <a:r>
                <a:rPr lang="en-US" b="1" dirty="0"/>
                <a:t>(hard)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800600" y="2570400"/>
              <a:ext cx="11874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E3A6C"/>
                  </a:solidFill>
                </a:rPr>
                <a:t>Change </a:t>
              </a:r>
            </a:p>
            <a:p>
              <a:pPr algn="ctr"/>
              <a:r>
                <a:rPr lang="en-US" sz="2000" b="1" dirty="0">
                  <a:solidFill>
                    <a:srgbClr val="2E3A6C"/>
                  </a:solidFill>
                </a:rPr>
                <a:t>Agent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784725" y="5546725"/>
              <a:ext cx="1427163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E3A6C"/>
                  </a:solidFill>
                </a:rPr>
                <a:t>Employee</a:t>
              </a:r>
            </a:p>
            <a:p>
              <a:pPr algn="ctr"/>
              <a:r>
                <a:rPr lang="en-US" sz="2000" b="1" dirty="0">
                  <a:solidFill>
                    <a:srgbClr val="2E3A6C"/>
                  </a:solidFill>
                </a:rPr>
                <a:t>Champion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320925" y="5546725"/>
              <a:ext cx="19462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E3A6C"/>
                  </a:solidFill>
                </a:rPr>
                <a:t>Administrative</a:t>
              </a:r>
            </a:p>
            <a:p>
              <a:pPr algn="ctr"/>
              <a:r>
                <a:rPr lang="en-US" sz="2000" b="1" dirty="0">
                  <a:solidFill>
                    <a:srgbClr val="2E3A6C"/>
                  </a:solidFill>
                </a:rPr>
                <a:t>Expert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927350" y="2570400"/>
              <a:ext cx="13398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E3A6C"/>
                  </a:solidFill>
                </a:rPr>
                <a:t>Strategic </a:t>
              </a:r>
            </a:p>
            <a:p>
              <a:pPr algn="ctr"/>
              <a:r>
                <a:rPr lang="en-US" sz="2000" b="1" dirty="0">
                  <a:solidFill>
                    <a:srgbClr val="2E3A6C"/>
                  </a:solidFill>
                </a:rPr>
                <a:t>Partner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model for SHRM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0"/>
            <a:ext cx="9144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My Documents\PowerPoint Files\Books\South-Western\Mello SHRM 1e\Mello PC art files\Exh04-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054725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white">
          <a:xfrm>
            <a:off x="533400" y="787400"/>
            <a:ext cx="8077200" cy="54102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11200" y="3276600"/>
            <a:ext cx="965200" cy="6096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140200" y="1435100"/>
            <a:ext cx="965200" cy="60325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422900" y="1358900"/>
            <a:ext cx="1143000" cy="7620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879600" y="965200"/>
            <a:ext cx="1752600" cy="1773238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866900" y="4419600"/>
            <a:ext cx="1752600" cy="1595438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835400" y="2590800"/>
            <a:ext cx="1600200" cy="19812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613400" y="3810000"/>
            <a:ext cx="1143000" cy="7620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171700" y="3289300"/>
            <a:ext cx="1143000" cy="5969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7023100" y="2133600"/>
            <a:ext cx="1143000" cy="3810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7010400" y="2921000"/>
            <a:ext cx="1143000" cy="3810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010400" y="4660900"/>
            <a:ext cx="1143000" cy="3937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010400" y="3683000"/>
            <a:ext cx="1143000" cy="5969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010400" y="5435600"/>
            <a:ext cx="1143000" cy="5969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6007100" y="2133600"/>
            <a:ext cx="0" cy="14478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5435600" y="3581400"/>
            <a:ext cx="14478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6858000" y="2311400"/>
            <a:ext cx="0" cy="34290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6184900" y="3581400"/>
            <a:ext cx="0" cy="2286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rot="-5400000">
            <a:off x="6934200" y="2247900"/>
            <a:ext cx="0" cy="1524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rot="-5400000">
            <a:off x="6934200" y="5651500"/>
            <a:ext cx="0" cy="1524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rot="-5400000">
            <a:off x="6934200" y="4775200"/>
            <a:ext cx="0" cy="1524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rot="-5400000">
            <a:off x="6934200" y="3035300"/>
            <a:ext cx="0" cy="1524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rot="-5400000">
            <a:off x="6934200" y="3898900"/>
            <a:ext cx="0" cy="1524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52600" y="533400"/>
            <a:ext cx="1143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.enkivillage.com/s/upload/images/2014/12/ab5638b751d4b02d56dac361a174f1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0"/>
            <a:ext cx="87376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24200" y="1447800"/>
            <a:ext cx="274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Discuss SHRM Strategies</a:t>
            </a:r>
          </a:p>
          <a:p>
            <a:pPr algn="just"/>
            <a:r>
              <a:rPr lang="en-US" dirty="0" smtClean="0"/>
              <a:t>SHRM Tools</a:t>
            </a:r>
          </a:p>
          <a:p>
            <a:pPr algn="just"/>
            <a:r>
              <a:rPr lang="en-US" dirty="0" smtClean="0"/>
              <a:t>Different Roles of HR Manager</a:t>
            </a:r>
          </a:p>
          <a:p>
            <a:pPr algn="just"/>
            <a:r>
              <a:rPr lang="en-US" dirty="0" smtClean="0"/>
              <a:t>A model for SHRM 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657600"/>
            <a:ext cx="52578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Strategic Human Resource Management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71900"/>
            <a:ext cx="37147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63" y="762000"/>
            <a:ext cx="61590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2667000" cy="2971800"/>
          </a:xfrm>
        </p:spPr>
        <p:txBody>
          <a:bodyPr>
            <a:noAutofit/>
          </a:bodyPr>
          <a:lstStyle/>
          <a:p>
            <a:r>
              <a:rPr lang="en-US" sz="1900" b="1" dirty="0"/>
              <a:t>Strategic human resource management</a:t>
            </a:r>
            <a:br>
              <a:rPr lang="en-US" sz="1900" b="1" dirty="0"/>
            </a:br>
            <a:r>
              <a:rPr lang="en-US" sz="1900" dirty="0"/>
              <a:t>means formulating and executing human resource policies and practices </a:t>
            </a:r>
            <a:r>
              <a:rPr lang="en-US" sz="1900" dirty="0" smtClean="0"/>
              <a:t>that </a:t>
            </a:r>
            <a:r>
              <a:rPr lang="en-US" sz="1900" dirty="0"/>
              <a:t>produce the employee competencies and behaviors the company needs to achieve </a:t>
            </a:r>
            <a:r>
              <a:rPr lang="en-US" sz="1900" dirty="0" smtClean="0"/>
              <a:t>its strategic </a:t>
            </a:r>
            <a:r>
              <a:rPr lang="en-US" sz="1900" dirty="0"/>
              <a:t>aims.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6019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https://www.youtube.com/watch?v=llTvxMRJsHQ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Human 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Involves the development of </a:t>
            </a:r>
            <a:r>
              <a:rPr lang="en-US" smtClean="0"/>
              <a:t>a consistent and </a:t>
            </a:r>
            <a:r>
              <a:rPr lang="en-US" dirty="0" smtClean="0"/>
              <a:t>aligned collection of practices, programs, and policies to facilitate the achievement of the organization’s strategic objectives.</a:t>
            </a:r>
          </a:p>
          <a:p>
            <a:r>
              <a:rPr lang="en-US" dirty="0" smtClean="0"/>
              <a:t>Requires abandoning the mindset and practices of “personnel management” and focusing on strategic issues than operational issues.</a:t>
            </a:r>
          </a:p>
          <a:p>
            <a:r>
              <a:rPr lang="en-US" dirty="0" smtClean="0"/>
              <a:t>Integration of all HR programs within a larger framework, facilitating the organization’s mission and its objectives.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.slidesharecdn.com/human-resource-managementpreeti1-180202111814/95/human-resourcemanagement-29-638.jpg?cb=1517570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 SHRM Strategies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124200"/>
            <a:ext cx="5715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Commitment Strategy</a:t>
            </a:r>
          </a:p>
          <a:p>
            <a:r>
              <a:rPr lang="en-US" dirty="0" smtClean="0"/>
              <a:t>Compliance Strategy</a:t>
            </a:r>
          </a:p>
          <a:p>
            <a:r>
              <a:rPr lang="en-US" dirty="0" smtClean="0"/>
              <a:t>Paternalistic Strategy</a:t>
            </a:r>
          </a:p>
          <a:p>
            <a:r>
              <a:rPr lang="en-US" dirty="0" smtClean="0"/>
              <a:t>Collaborative Strategy, and</a:t>
            </a:r>
          </a:p>
          <a:p>
            <a:r>
              <a:rPr lang="en-US" dirty="0" smtClean="0"/>
              <a:t>Optimum Utilization of Resources </a:t>
            </a:r>
            <a:endParaRPr lang="en-US" dirty="0"/>
          </a:p>
        </p:txBody>
      </p:sp>
      <p:pic>
        <p:nvPicPr>
          <p:cNvPr id="1026" name="Picture 2" descr="http://2012books.lardbucket.org/books/management-principles-v1.0/section_20/e3258938f93d1d721b9dc469b6c8eb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00200"/>
            <a:ext cx="5029200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9000" y="609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7879"/>
            <a:ext cx="9144903" cy="206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Toolk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shrm-res.cloudinary.com/image/upload/c_crop,h_704,w_1253,x_0,y_132/w_auto:100,w_767,q_auto,f_auto/v1/Tools%20and%20Samples/tk_covid_hpcd4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31822"/>
            <a:ext cx="74676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35052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SHRM Tools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.intrafocus.com/uploads/2019/10/What-is-the-Balanced-Scorec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064"/>
            <a:ext cx="9144000" cy="59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4459045</TotalTime>
  <Words>217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Strategic Human Resource Management</vt:lpstr>
      <vt:lpstr>Learning Outcomes</vt:lpstr>
      <vt:lpstr>Strategic human resource management means formulating and executing human resource policies and practices that produce the employee competencies and behaviors the company needs to achieve its strategic aims.</vt:lpstr>
      <vt:lpstr>Strategic Human Resource Management</vt:lpstr>
      <vt:lpstr>PowerPoint Presentation</vt:lpstr>
      <vt:lpstr>Discuss SHRM Strategies </vt:lpstr>
      <vt:lpstr>SHRM Strategies</vt:lpstr>
      <vt:lpstr>SHRM Tools</vt:lpstr>
      <vt:lpstr>PowerPoint Presentation</vt:lpstr>
      <vt:lpstr>PowerPoint Presentation</vt:lpstr>
      <vt:lpstr>Manager </vt:lpstr>
      <vt:lpstr>Horizontal Integration in HR Practices</vt:lpstr>
      <vt:lpstr>Andrew McLean from the Harvard Business School Possible Strategic Role Accepted by HR</vt:lpstr>
      <vt:lpstr>A model for SHRM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Starateg</dc:title>
  <dc:creator>Saqib</dc:creator>
  <cp:lastModifiedBy>Saqib Rehman</cp:lastModifiedBy>
  <cp:revision>54</cp:revision>
  <dcterms:created xsi:type="dcterms:W3CDTF">2006-08-16T00:00:00Z</dcterms:created>
  <dcterms:modified xsi:type="dcterms:W3CDTF">2020-07-27T13:04:21Z</dcterms:modified>
</cp:coreProperties>
</file>